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363D71C4-8233-425D-85C7-03095AC6F137}">
          <p14:sldIdLst>
            <p14:sldId id="256"/>
          </p14:sldIdLst>
        </p14:section>
        <p14:section name="Sección sin título" id="{9FF262D0-52A0-49DA-AD9B-E4F9C23FE791}">
          <p14:sldIdLst>
            <p14:sldId id="269"/>
            <p14:sldId id="257"/>
            <p14:sldId id="258"/>
            <p14:sldId id="259"/>
            <p14:sldId id="260"/>
            <p14:sldId id="261"/>
            <p14:sldId id="262"/>
            <p14:sldId id="263"/>
            <p14:sldId id="264"/>
            <p14:sldId id="265"/>
            <p14:sldId id="266"/>
            <p14:sldId id="267"/>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88621741-D0B7-49FD-9797-5A5FA6CA9A94}" type="datetimeFigureOut">
              <a:rPr lang="es-ES_tradnl" smtClean="0"/>
              <a:pPr/>
              <a:t>23/04/2020</a:t>
            </a:fld>
            <a:endParaRPr lang="es-ES_tradnl"/>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_tradnl"/>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F668986-DDD9-456E-A23E-BFABA119C1CD}" type="slidenum">
              <a:rPr lang="es-ES_tradnl" smtClean="0"/>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8621741-D0B7-49FD-9797-5A5FA6CA9A94}" type="datetimeFigureOut">
              <a:rPr lang="es-ES_tradnl" smtClean="0"/>
              <a:pPr/>
              <a:t>23/04/2020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F668986-DDD9-456E-A23E-BFABA119C1CD}" type="slidenum">
              <a:rPr lang="es-ES_tradnl" smtClean="0"/>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8621741-D0B7-49FD-9797-5A5FA6CA9A94}" type="datetimeFigureOut">
              <a:rPr lang="es-ES_tradnl" smtClean="0"/>
              <a:pPr/>
              <a:t>23/04/2020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F668986-DDD9-456E-A23E-BFABA119C1CD}" type="slidenum">
              <a:rPr lang="es-ES_tradnl" smtClean="0"/>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88621741-D0B7-49FD-9797-5A5FA6CA9A94}" type="datetimeFigureOut">
              <a:rPr lang="es-ES_tradnl" smtClean="0"/>
              <a:pPr/>
              <a:t>23/04/2020</a:t>
            </a:fld>
            <a:endParaRPr lang="es-ES_tradnl"/>
          </a:p>
        </p:txBody>
      </p:sp>
      <p:sp>
        <p:nvSpPr>
          <p:cNvPr id="5" name="4 Marcador de pie de página"/>
          <p:cNvSpPr>
            <a:spLocks noGrp="1"/>
          </p:cNvSpPr>
          <p:nvPr>
            <p:ph type="ftr" sz="quarter" idx="11"/>
          </p:nvPr>
        </p:nvSpPr>
        <p:spPr>
          <a:xfrm>
            <a:off x="457200" y="6480969"/>
            <a:ext cx="4260056" cy="300831"/>
          </a:xfrm>
        </p:spPr>
        <p:txBody>
          <a:bodyPr/>
          <a:lstStyle/>
          <a:p>
            <a:endParaRPr lang="es-ES_tradnl"/>
          </a:p>
        </p:txBody>
      </p:sp>
      <p:sp>
        <p:nvSpPr>
          <p:cNvPr id="6" name="5 Marcador de número de diapositiva"/>
          <p:cNvSpPr>
            <a:spLocks noGrp="1"/>
          </p:cNvSpPr>
          <p:nvPr>
            <p:ph type="sldNum" sz="quarter" idx="12"/>
          </p:nvPr>
        </p:nvSpPr>
        <p:spPr/>
        <p:txBody>
          <a:bodyPr/>
          <a:lstStyle/>
          <a:p>
            <a:fld id="{FF668986-DDD9-456E-A23E-BFABA119C1CD}" type="slidenum">
              <a:rPr lang="es-ES_tradnl" smtClean="0"/>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88621741-D0B7-49FD-9797-5A5FA6CA9A94}" type="datetimeFigureOut">
              <a:rPr lang="es-ES_tradnl" smtClean="0"/>
              <a:pPr/>
              <a:t>23/04/2020</a:t>
            </a:fld>
            <a:endParaRPr lang="es-ES_tradnl"/>
          </a:p>
        </p:txBody>
      </p:sp>
      <p:sp>
        <p:nvSpPr>
          <p:cNvPr id="5" name="4 Marcador de pie de página"/>
          <p:cNvSpPr>
            <a:spLocks noGrp="1"/>
          </p:cNvSpPr>
          <p:nvPr>
            <p:ph type="ftr" sz="quarter" idx="11"/>
          </p:nvPr>
        </p:nvSpPr>
        <p:spPr>
          <a:xfrm>
            <a:off x="2619376" y="6480969"/>
            <a:ext cx="4260056" cy="300831"/>
          </a:xfrm>
        </p:spPr>
        <p:txBody>
          <a:bodyPr/>
          <a:lstStyle/>
          <a:p>
            <a:endParaRPr lang="es-ES_tradnl"/>
          </a:p>
        </p:txBody>
      </p:sp>
      <p:sp>
        <p:nvSpPr>
          <p:cNvPr id="6" name="5 Marcador de número de diapositiva"/>
          <p:cNvSpPr>
            <a:spLocks noGrp="1"/>
          </p:cNvSpPr>
          <p:nvPr>
            <p:ph type="sldNum" sz="quarter" idx="12"/>
          </p:nvPr>
        </p:nvSpPr>
        <p:spPr>
          <a:xfrm>
            <a:off x="8451056" y="809624"/>
            <a:ext cx="502920" cy="300831"/>
          </a:xfrm>
        </p:spPr>
        <p:txBody>
          <a:bodyPr/>
          <a:lstStyle/>
          <a:p>
            <a:fld id="{FF668986-DDD9-456E-A23E-BFABA119C1CD}" type="slidenum">
              <a:rPr lang="es-ES_tradnl" smtClean="0"/>
              <a:pPr/>
              <a:t>‹Nº›</a:t>
            </a:fld>
            <a:endParaRPr lang="es-ES_tradnl"/>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88621741-D0B7-49FD-9797-5A5FA6CA9A94}" type="datetimeFigureOut">
              <a:rPr lang="es-ES_tradnl" smtClean="0"/>
              <a:pPr/>
              <a:t>23/04/2020</a:t>
            </a:fld>
            <a:endParaRPr lang="es-ES_tradnl"/>
          </a:p>
        </p:txBody>
      </p:sp>
      <p:sp>
        <p:nvSpPr>
          <p:cNvPr id="6" name="5 Marcador de pie de página"/>
          <p:cNvSpPr>
            <a:spLocks noGrp="1"/>
          </p:cNvSpPr>
          <p:nvPr>
            <p:ph type="ftr" sz="quarter" idx="11"/>
          </p:nvPr>
        </p:nvSpPr>
        <p:spPr>
          <a:xfrm>
            <a:off x="457200" y="6480969"/>
            <a:ext cx="4260056" cy="301752"/>
          </a:xfrm>
        </p:spPr>
        <p:txBody>
          <a:bodyPr/>
          <a:lstStyle/>
          <a:p>
            <a:endParaRPr lang="es-ES_tradnl"/>
          </a:p>
        </p:txBody>
      </p:sp>
      <p:sp>
        <p:nvSpPr>
          <p:cNvPr id="7" name="6 Marcador de número de diapositiva"/>
          <p:cNvSpPr>
            <a:spLocks noGrp="1"/>
          </p:cNvSpPr>
          <p:nvPr>
            <p:ph type="sldNum" sz="quarter" idx="12"/>
          </p:nvPr>
        </p:nvSpPr>
        <p:spPr>
          <a:xfrm>
            <a:off x="7589520" y="6480969"/>
            <a:ext cx="502920" cy="301752"/>
          </a:xfrm>
        </p:spPr>
        <p:txBody>
          <a:bodyPr/>
          <a:lstStyle/>
          <a:p>
            <a:fld id="{FF668986-DDD9-456E-A23E-BFABA119C1CD}" type="slidenum">
              <a:rPr lang="es-ES_tradnl" smtClean="0"/>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88621741-D0B7-49FD-9797-5A5FA6CA9A94}" type="datetimeFigureOut">
              <a:rPr lang="es-ES_tradnl" smtClean="0"/>
              <a:pPr/>
              <a:t>23/04/2020</a:t>
            </a:fld>
            <a:endParaRPr lang="es-ES_tradnl"/>
          </a:p>
        </p:txBody>
      </p:sp>
      <p:sp>
        <p:nvSpPr>
          <p:cNvPr id="8" name="7 Marcador de pie de página"/>
          <p:cNvSpPr>
            <a:spLocks noGrp="1"/>
          </p:cNvSpPr>
          <p:nvPr>
            <p:ph type="ftr" sz="quarter" idx="11"/>
          </p:nvPr>
        </p:nvSpPr>
        <p:spPr>
          <a:xfrm>
            <a:off x="457200" y="6480969"/>
            <a:ext cx="4261104" cy="301752"/>
          </a:xfrm>
        </p:spPr>
        <p:txBody>
          <a:bodyPr/>
          <a:lstStyle/>
          <a:p>
            <a:endParaRPr lang="es-ES_tradnl"/>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FF668986-DDD9-456E-A23E-BFABA119C1CD}" type="slidenum">
              <a:rPr lang="es-ES_tradnl" smtClean="0"/>
              <a:pPr/>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8621741-D0B7-49FD-9797-5A5FA6CA9A94}" type="datetimeFigureOut">
              <a:rPr lang="es-ES_tradnl" smtClean="0"/>
              <a:pPr/>
              <a:t>23/04/2020</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FF668986-DDD9-456E-A23E-BFABA119C1CD}" type="slidenum">
              <a:rPr lang="es-ES_tradnl" smtClean="0"/>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88621741-D0B7-49FD-9797-5A5FA6CA9A94}" type="datetimeFigureOut">
              <a:rPr lang="es-ES_tradnl" smtClean="0"/>
              <a:pPr/>
              <a:t>23/04/2020</a:t>
            </a:fld>
            <a:endParaRPr lang="es-ES_tradnl"/>
          </a:p>
        </p:txBody>
      </p:sp>
      <p:sp>
        <p:nvSpPr>
          <p:cNvPr id="3" name="2 Marcador de pie de página"/>
          <p:cNvSpPr>
            <a:spLocks noGrp="1"/>
          </p:cNvSpPr>
          <p:nvPr>
            <p:ph type="ftr" sz="quarter" idx="11"/>
          </p:nvPr>
        </p:nvSpPr>
        <p:spPr>
          <a:xfrm>
            <a:off x="457200" y="6481890"/>
            <a:ext cx="4260056" cy="300831"/>
          </a:xfrm>
        </p:spPr>
        <p:txBody>
          <a:bodyPr/>
          <a:lstStyle/>
          <a:p>
            <a:endParaRPr lang="es-ES_tradnl"/>
          </a:p>
        </p:txBody>
      </p:sp>
      <p:sp>
        <p:nvSpPr>
          <p:cNvPr id="4" name="3 Marcador de número de diapositiva"/>
          <p:cNvSpPr>
            <a:spLocks noGrp="1"/>
          </p:cNvSpPr>
          <p:nvPr>
            <p:ph type="sldNum" sz="quarter" idx="12"/>
          </p:nvPr>
        </p:nvSpPr>
        <p:spPr>
          <a:xfrm>
            <a:off x="7589520" y="6480969"/>
            <a:ext cx="502920" cy="301752"/>
          </a:xfrm>
        </p:spPr>
        <p:txBody>
          <a:bodyPr/>
          <a:lstStyle/>
          <a:p>
            <a:fld id="{FF668986-DDD9-456E-A23E-BFABA119C1CD}" type="slidenum">
              <a:rPr lang="es-ES_tradnl" smtClean="0"/>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88621741-D0B7-49FD-9797-5A5FA6CA9A94}" type="datetimeFigureOut">
              <a:rPr lang="es-ES_tradnl" smtClean="0"/>
              <a:pPr/>
              <a:t>23/04/2020</a:t>
            </a:fld>
            <a:endParaRPr lang="es-ES_tradnl"/>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_tradnl"/>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FF668986-DDD9-456E-A23E-BFABA119C1CD}" type="slidenum">
              <a:rPr lang="es-ES_tradnl" smtClean="0"/>
              <a:pPr/>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88621741-D0B7-49FD-9797-5A5FA6CA9A94}" type="datetimeFigureOut">
              <a:rPr lang="es-ES_tradnl" smtClean="0"/>
              <a:pPr/>
              <a:t>23/04/2020</a:t>
            </a:fld>
            <a:endParaRPr lang="es-ES_tradnl"/>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_tradnl"/>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FF668986-DDD9-456E-A23E-BFABA119C1CD}" type="slidenum">
              <a:rPr lang="es-ES_tradnl" smtClean="0"/>
              <a:pPr/>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8621741-D0B7-49FD-9797-5A5FA6CA9A94}" type="datetimeFigureOut">
              <a:rPr lang="es-ES_tradnl" smtClean="0"/>
              <a:pPr/>
              <a:t>23/04/2020</a:t>
            </a:fld>
            <a:endParaRPr lang="es-ES_tradnl"/>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_tradnl"/>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F668986-DDD9-456E-A23E-BFABA119C1CD}" type="slidenum">
              <a:rPr lang="es-ES_tradnl" smtClean="0"/>
              <a:pPr/>
              <a:t>‹Nº›</a:t>
            </a:fld>
            <a:endParaRPr lang="es-ES_tradn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476672"/>
            <a:ext cx="8062912" cy="1769641"/>
          </a:xfrm>
        </p:spPr>
        <p:txBody>
          <a:bodyPr>
            <a:noAutofit/>
          </a:bodyPr>
          <a:lstStyle/>
          <a:p>
            <a:pPr algn="just"/>
            <a:r>
              <a:rPr lang="es-ES_tradnl" sz="3600" dirty="0" smtClean="0"/>
              <a:t>UNIDAD VI: LIMITES DEL DERECHO</a:t>
            </a:r>
            <a:br>
              <a:rPr lang="es-ES_tradnl" sz="3600" dirty="0" smtClean="0"/>
            </a:br>
            <a:r>
              <a:rPr lang="es-ES_tradnl" sz="3600" dirty="0" smtClean="0"/>
              <a:t>A LA INFORMACION</a:t>
            </a:r>
            <a:endParaRPr lang="es-ES_tradnl" sz="3600" dirty="0"/>
          </a:p>
        </p:txBody>
      </p:sp>
      <p:sp>
        <p:nvSpPr>
          <p:cNvPr id="4" name="3 Subtítulo"/>
          <p:cNvSpPr>
            <a:spLocks noGrp="1"/>
          </p:cNvSpPr>
          <p:nvPr>
            <p:ph type="subTitle" idx="1"/>
          </p:nvPr>
        </p:nvSpPr>
        <p:spPr/>
        <p:txBody>
          <a:bodyPr>
            <a:normAutofit/>
          </a:bodyPr>
          <a:lstStyle/>
          <a:p>
            <a:endParaRPr lang="es-ES_tradnl" sz="4000" dirty="0" smtClean="0">
              <a:solidFill>
                <a:schemeClr val="bg1"/>
              </a:solidFill>
            </a:endParaRPr>
          </a:p>
          <a:p>
            <a:r>
              <a:rPr lang="es-ES_tradnl" sz="4000" b="1" dirty="0" smtClean="0">
                <a:solidFill>
                  <a:schemeClr val="bg1"/>
                </a:solidFill>
              </a:rPr>
              <a:t>Normas Aplicables</a:t>
            </a:r>
            <a:endParaRPr lang="es-ES_tradnl" sz="40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DERECHO FONDAL: CODIGO CIVIL ARGENTINO</a:t>
            </a:r>
            <a:endParaRPr lang="es-ES_tradnl" dirty="0"/>
          </a:p>
        </p:txBody>
      </p:sp>
      <p:sp>
        <p:nvSpPr>
          <p:cNvPr id="3" name="2 Marcador de contenido"/>
          <p:cNvSpPr>
            <a:spLocks noGrp="1"/>
          </p:cNvSpPr>
          <p:nvPr>
            <p:ph idx="1"/>
          </p:nvPr>
        </p:nvSpPr>
        <p:spPr>
          <a:xfrm>
            <a:off x="457200" y="1844824"/>
            <a:ext cx="8229600" cy="4609984"/>
          </a:xfrm>
        </p:spPr>
        <p:txBody>
          <a:bodyPr>
            <a:normAutofit fontScale="70000" lnSpcReduction="20000"/>
          </a:bodyPr>
          <a:lstStyle/>
          <a:p>
            <a:pPr algn="just">
              <a:lnSpc>
                <a:spcPct val="150000"/>
              </a:lnSpc>
            </a:pPr>
            <a:r>
              <a:rPr lang="es-ES_tradnl" sz="2400" b="1" dirty="0" smtClean="0"/>
              <a:t>ARTICULO 53</a:t>
            </a:r>
            <a:r>
              <a:rPr lang="es-ES_tradnl" sz="2400" dirty="0" smtClean="0"/>
              <a:t>.-Derecho a la imagen. Para captar o reproducir la imagen o la voz de una persona, de cualquier modo que se haga, es necesario su consentimiento, excepto en los siguientes casos:</a:t>
            </a:r>
            <a:br>
              <a:rPr lang="es-ES_tradnl" sz="2400" dirty="0" smtClean="0"/>
            </a:br>
            <a:r>
              <a:rPr lang="es-ES_tradnl" sz="2400" dirty="0" smtClean="0"/>
              <a:t>a) que la persona participe en actos públicos;</a:t>
            </a:r>
            <a:br>
              <a:rPr lang="es-ES_tradnl" sz="2400" dirty="0" smtClean="0"/>
            </a:br>
            <a:r>
              <a:rPr lang="es-ES_tradnl" sz="2400" dirty="0" smtClean="0"/>
              <a:t>b) que exista un interés científico, cultural o educacional prioritario, y se tomen las precauciones suficientes para evitar un daño innecesario;</a:t>
            </a:r>
            <a:br>
              <a:rPr lang="es-ES_tradnl" sz="2400" dirty="0" smtClean="0"/>
            </a:br>
            <a:r>
              <a:rPr lang="es-ES_tradnl" sz="2400" dirty="0" smtClean="0"/>
              <a:t>c) que se trate del ejercicio regular del derecho de informar sobre acontecimientos de interés general.</a:t>
            </a:r>
            <a:br>
              <a:rPr lang="es-ES_tradnl" sz="2400" dirty="0" smtClean="0"/>
            </a:br>
            <a:r>
              <a:rPr lang="es-ES_tradnl" sz="2400" dirty="0" smtClean="0"/>
              <a:t>En caso de personas fallecidas pueden prestar el consentimiento sus herederos o el designado por el causante en una disposición de última voluntad. Si hay desacuerdo entre herederos de un mismo grado, resuelve el juez. Pasados veinte años desde la muerte, la reproducción no ofensiva es libre.</a:t>
            </a:r>
          </a:p>
          <a:p>
            <a:pPr>
              <a:lnSpc>
                <a:spcPct val="150000"/>
              </a:lnSpc>
            </a:pPr>
            <a:endParaRPr lang="es-ES_tradnl" sz="24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DERECHO FONDAL: CODIGO CIVIL ARGENTINO</a:t>
            </a:r>
            <a:endParaRPr lang="es-ES_tradnl" dirty="0"/>
          </a:p>
        </p:txBody>
      </p:sp>
      <p:sp>
        <p:nvSpPr>
          <p:cNvPr id="3" name="2 Marcador de contenido"/>
          <p:cNvSpPr>
            <a:spLocks noGrp="1"/>
          </p:cNvSpPr>
          <p:nvPr>
            <p:ph idx="1"/>
          </p:nvPr>
        </p:nvSpPr>
        <p:spPr/>
        <p:txBody>
          <a:bodyPr>
            <a:normAutofit/>
          </a:bodyPr>
          <a:lstStyle/>
          <a:p>
            <a:pPr algn="just"/>
            <a:r>
              <a:rPr lang="es-ES_tradnl" b="1" dirty="0" smtClean="0"/>
              <a:t>ARTICULO 55</a:t>
            </a:r>
            <a:r>
              <a:rPr lang="es-ES_tradnl" dirty="0" smtClean="0"/>
              <a:t>.-Disposición de derechos personalísimos. El consentimiento para la disposición de los derechos personalísimos es admitido si no es contrario a la ley, la moral o las buenas costumbres. Este consentimiento no se presume, es de interpretación restrictiva, y libremente revocable.</a:t>
            </a:r>
          </a:p>
          <a:p>
            <a:endParaRPr lang="es-ES_trad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DERECHO FONDAL: CODIGO CIVIL ARGENTINO</a:t>
            </a:r>
            <a:endParaRPr lang="es-ES_tradnl" dirty="0"/>
          </a:p>
        </p:txBody>
      </p:sp>
      <p:sp>
        <p:nvSpPr>
          <p:cNvPr id="3" name="2 Marcador de contenido"/>
          <p:cNvSpPr>
            <a:spLocks noGrp="1"/>
          </p:cNvSpPr>
          <p:nvPr>
            <p:ph idx="1"/>
          </p:nvPr>
        </p:nvSpPr>
        <p:spPr/>
        <p:txBody>
          <a:bodyPr>
            <a:normAutofit fontScale="77500" lnSpcReduction="20000"/>
          </a:bodyPr>
          <a:lstStyle/>
          <a:p>
            <a:pPr algn="just">
              <a:lnSpc>
                <a:spcPct val="150000"/>
              </a:lnSpc>
            </a:pPr>
            <a:r>
              <a:rPr lang="es-ES_tradnl" sz="2800" b="1" dirty="0" smtClean="0"/>
              <a:t>ARTICULO 1738</a:t>
            </a:r>
            <a:r>
              <a:rPr lang="es-ES_tradnl" sz="2800" dirty="0" smtClean="0"/>
              <a:t>.- Indemnización. La indemnización comprende la pérdida o disminución del patrimonio de la víctima, el lucro cesante en el beneficio económico esperado de acuerdo a la probabilidad objetiva de su obtención y la pérdida de chances. Incluye especialmente las consecuencias de la violación de los derechos personalísimos de la víctima, de su integridad personal, su salud psicofísica, sus afecciones espirituales legítimas y las que resultan de la interferencia en su proyecto de vida.</a:t>
            </a:r>
          </a:p>
          <a:p>
            <a:pPr>
              <a:lnSpc>
                <a:spcPct val="150000"/>
              </a:lnSpc>
            </a:pPr>
            <a:endParaRPr lang="es-ES_tradnl" sz="2800" dirty="0" smtClean="0"/>
          </a:p>
          <a:p>
            <a:pPr>
              <a:lnSpc>
                <a:spcPct val="150000"/>
              </a:lnSpc>
            </a:pPr>
            <a:endParaRPr lang="es-ES_tradnl" sz="2800" dirty="0" smtClean="0"/>
          </a:p>
          <a:p>
            <a:pPr>
              <a:lnSpc>
                <a:spcPct val="150000"/>
              </a:lnSpc>
            </a:pPr>
            <a:endParaRPr lang="es-ES_tradnl" sz="2800" b="1"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DERECHO FONDAL: CODIGO CIVIL ARGENTINO</a:t>
            </a:r>
            <a:endParaRPr lang="es-ES_tradnl" dirty="0"/>
          </a:p>
        </p:txBody>
      </p:sp>
      <p:sp>
        <p:nvSpPr>
          <p:cNvPr id="3" name="2 Marcador de contenido"/>
          <p:cNvSpPr>
            <a:spLocks noGrp="1"/>
          </p:cNvSpPr>
          <p:nvPr>
            <p:ph idx="1"/>
          </p:nvPr>
        </p:nvSpPr>
        <p:spPr/>
        <p:txBody>
          <a:bodyPr>
            <a:normAutofit fontScale="85000" lnSpcReduction="20000"/>
          </a:bodyPr>
          <a:lstStyle/>
          <a:p>
            <a:pPr algn="just"/>
            <a:r>
              <a:rPr lang="es-ES_tradnl" b="1" dirty="0" smtClean="0"/>
              <a:t>ARTICULO 1770</a:t>
            </a:r>
            <a:r>
              <a:rPr lang="es-ES_tradnl" dirty="0" smtClean="0"/>
              <a:t>.-Protección de la vida privada. El que arbitrariamente se entromete en la vida ajena y publica retratos, difunde correspondencia, mortifica a otros en sus costumbres o sentimientos, o perturba de cualquier modo su intimidad, debe ser obligado a cesar en tales actividades, si antes no cesaron, y a pagar una indemnización que debe fijar el juez, de acuerdo con las circunstancias. Además, a pedido del agraviado, puede ordenarse la publicación de la sentencia en un diario o periódico del lugar, si esta medida es procedente para una adecuada reparación.</a:t>
            </a:r>
          </a:p>
          <a:p>
            <a:endParaRPr lang="es-ES_trad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DERECHO FONDAL: CODIGO CIVIL ARGENTINO</a:t>
            </a:r>
            <a:endParaRPr lang="es-ES_tradnl" dirty="0"/>
          </a:p>
        </p:txBody>
      </p:sp>
      <p:sp>
        <p:nvSpPr>
          <p:cNvPr id="3" name="2 Marcador de contenido"/>
          <p:cNvSpPr>
            <a:spLocks noGrp="1"/>
          </p:cNvSpPr>
          <p:nvPr>
            <p:ph idx="1"/>
          </p:nvPr>
        </p:nvSpPr>
        <p:spPr/>
        <p:txBody>
          <a:bodyPr>
            <a:normAutofit fontScale="92500"/>
          </a:bodyPr>
          <a:lstStyle/>
          <a:p>
            <a:pPr algn="just"/>
            <a:r>
              <a:rPr lang="es-ES_tradnl" b="1" dirty="0" smtClean="0"/>
              <a:t>ARTICULO 1771</a:t>
            </a:r>
            <a:r>
              <a:rPr lang="es-ES_tradnl" dirty="0" smtClean="0"/>
              <a:t>.-Acusación calumniosa. En los daños causados por una acusación calumniosa sólo se responde por dolo o culpa grave.</a:t>
            </a:r>
            <a:br>
              <a:rPr lang="es-ES_tradnl" dirty="0" smtClean="0"/>
            </a:br>
            <a:r>
              <a:rPr lang="es-ES_tradnl" dirty="0" smtClean="0"/>
              <a:t/>
            </a:r>
            <a:br>
              <a:rPr lang="es-ES_tradnl" dirty="0" smtClean="0"/>
            </a:br>
            <a:r>
              <a:rPr lang="es-ES_tradnl" dirty="0" smtClean="0"/>
              <a:t>El denunciante o querellante responde por los daños derivados de la falsedad de la denuncia o de la querella si se prueba que no tenía razones justificables para creer que el damnificado estaba implicado.</a:t>
            </a:r>
          </a:p>
          <a:p>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7494"/>
            <a:ext cx="8229600" cy="929258"/>
          </a:xfrm>
        </p:spPr>
        <p:txBody>
          <a:bodyPr>
            <a:noAutofit/>
          </a:bodyPr>
          <a:lstStyle/>
          <a:p>
            <a:r>
              <a:rPr lang="es-AR" sz="2800" dirty="0" smtClean="0"/>
              <a:t>Protección legal de los </a:t>
            </a:r>
            <a:r>
              <a:rPr lang="es-AR" sz="2800" dirty="0" err="1" smtClean="0"/>
              <a:t>Dchos</a:t>
            </a:r>
            <a:r>
              <a:rPr lang="es-AR" sz="2800" dirty="0" smtClean="0"/>
              <a:t>. que colisionan con el dcho. a la información.</a:t>
            </a:r>
            <a:endParaRPr lang="es-AR" sz="2800" dirty="0"/>
          </a:p>
        </p:txBody>
      </p:sp>
      <p:sp>
        <p:nvSpPr>
          <p:cNvPr id="3" name="Marcador de contenido 2"/>
          <p:cNvSpPr>
            <a:spLocks noGrp="1"/>
          </p:cNvSpPr>
          <p:nvPr>
            <p:ph sz="half" idx="1"/>
          </p:nvPr>
        </p:nvSpPr>
        <p:spPr>
          <a:xfrm>
            <a:off x="457200" y="1412776"/>
            <a:ext cx="4038600" cy="4845249"/>
          </a:xfrm>
        </p:spPr>
        <p:txBody>
          <a:bodyPr>
            <a:normAutofit fontScale="92500" lnSpcReduction="10000"/>
          </a:bodyPr>
          <a:lstStyle/>
          <a:p>
            <a:r>
              <a:rPr lang="es-AR" u="sng" dirty="0" smtClean="0">
                <a:solidFill>
                  <a:schemeClr val="tx2"/>
                </a:solidFill>
              </a:rPr>
              <a:t>Dcho. </a:t>
            </a:r>
            <a:r>
              <a:rPr lang="es-AR" u="sng" dirty="0">
                <a:solidFill>
                  <a:schemeClr val="tx2"/>
                </a:solidFill>
              </a:rPr>
              <a:t>a</a:t>
            </a:r>
            <a:r>
              <a:rPr lang="es-AR" u="sng" dirty="0" smtClean="0">
                <a:solidFill>
                  <a:schemeClr val="tx2"/>
                </a:solidFill>
              </a:rPr>
              <a:t> la Intimidad</a:t>
            </a:r>
          </a:p>
          <a:p>
            <a:pPr>
              <a:buFontTx/>
              <a:buChar char="-"/>
            </a:pPr>
            <a:r>
              <a:rPr lang="es-AR" dirty="0" smtClean="0">
                <a:solidFill>
                  <a:schemeClr val="tx2"/>
                </a:solidFill>
              </a:rPr>
              <a:t>CN: Arts. 18 y 19</a:t>
            </a:r>
          </a:p>
          <a:p>
            <a:pPr>
              <a:buFontTx/>
              <a:buChar char="-"/>
            </a:pPr>
            <a:r>
              <a:rPr lang="es-AR" dirty="0" err="1" smtClean="0">
                <a:solidFill>
                  <a:schemeClr val="tx2"/>
                </a:solidFill>
              </a:rPr>
              <a:t>Conv</a:t>
            </a:r>
            <a:r>
              <a:rPr lang="es-AR" dirty="0">
                <a:solidFill>
                  <a:schemeClr val="tx2"/>
                </a:solidFill>
              </a:rPr>
              <a:t>. </a:t>
            </a:r>
            <a:r>
              <a:rPr lang="es-AR" dirty="0" smtClean="0">
                <a:solidFill>
                  <a:schemeClr val="tx2"/>
                </a:solidFill>
              </a:rPr>
              <a:t>Americana s/DDHH: Art. </a:t>
            </a:r>
            <a:r>
              <a:rPr lang="es-AR" dirty="0" smtClean="0">
                <a:solidFill>
                  <a:schemeClr val="tx2"/>
                </a:solidFill>
              </a:rPr>
              <a:t>11</a:t>
            </a:r>
          </a:p>
          <a:p>
            <a:pPr>
              <a:buFontTx/>
              <a:buChar char="-"/>
            </a:pPr>
            <a:r>
              <a:rPr lang="es-AR" dirty="0" smtClean="0">
                <a:solidFill>
                  <a:schemeClr val="tx2"/>
                </a:solidFill>
              </a:rPr>
              <a:t>Pacto </a:t>
            </a:r>
            <a:r>
              <a:rPr lang="es-AR" dirty="0" err="1" smtClean="0">
                <a:solidFill>
                  <a:schemeClr val="tx2"/>
                </a:solidFill>
              </a:rPr>
              <a:t>Int</a:t>
            </a:r>
            <a:r>
              <a:rPr lang="es-AR" dirty="0" smtClean="0">
                <a:solidFill>
                  <a:schemeClr val="tx2"/>
                </a:solidFill>
              </a:rPr>
              <a:t>. </a:t>
            </a:r>
            <a:r>
              <a:rPr lang="es-AR" dirty="0" err="1" smtClean="0">
                <a:solidFill>
                  <a:schemeClr val="tx2"/>
                </a:solidFill>
              </a:rPr>
              <a:t>Dchos</a:t>
            </a:r>
            <a:r>
              <a:rPr lang="es-AR" dirty="0" smtClean="0">
                <a:solidFill>
                  <a:schemeClr val="tx2"/>
                </a:solidFill>
              </a:rPr>
              <a:t>. Civiles y Pol.: Art. 17</a:t>
            </a:r>
            <a:endParaRPr lang="es-AR" dirty="0" smtClean="0">
              <a:solidFill>
                <a:schemeClr val="tx2"/>
              </a:solidFill>
            </a:endParaRPr>
          </a:p>
          <a:p>
            <a:pPr>
              <a:buFontTx/>
              <a:buChar char="-"/>
            </a:pPr>
            <a:r>
              <a:rPr lang="es-AR" dirty="0" smtClean="0">
                <a:solidFill>
                  <a:schemeClr val="tx2"/>
                </a:solidFill>
              </a:rPr>
              <a:t>Código </a:t>
            </a:r>
            <a:r>
              <a:rPr lang="es-AR" dirty="0" err="1" smtClean="0">
                <a:solidFill>
                  <a:schemeClr val="tx2"/>
                </a:solidFill>
              </a:rPr>
              <a:t>Civ</a:t>
            </a:r>
            <a:r>
              <a:rPr lang="es-AR" dirty="0" smtClean="0">
                <a:solidFill>
                  <a:schemeClr val="tx2"/>
                </a:solidFill>
              </a:rPr>
              <a:t>. y Comercial de la Nación: Arts. 52; 53; 55; 1738 y 1770</a:t>
            </a:r>
          </a:p>
          <a:p>
            <a:pPr marL="64008" indent="0">
              <a:buNone/>
            </a:pPr>
            <a:endParaRPr lang="es-AR" dirty="0">
              <a:solidFill>
                <a:schemeClr val="tx2"/>
              </a:solidFill>
            </a:endParaRPr>
          </a:p>
          <a:p>
            <a:pPr marL="64008" indent="0">
              <a:buNone/>
            </a:pPr>
            <a:endParaRPr lang="es-AR" dirty="0">
              <a:solidFill>
                <a:schemeClr val="tx2"/>
              </a:solidFill>
            </a:endParaRPr>
          </a:p>
        </p:txBody>
      </p:sp>
      <p:sp>
        <p:nvSpPr>
          <p:cNvPr id="4" name="Marcador de contenido 3"/>
          <p:cNvSpPr>
            <a:spLocks noGrp="1"/>
          </p:cNvSpPr>
          <p:nvPr>
            <p:ph sz="half" idx="2"/>
          </p:nvPr>
        </p:nvSpPr>
        <p:spPr>
          <a:xfrm>
            <a:off x="4648200" y="1412777"/>
            <a:ext cx="4038600" cy="4835624"/>
          </a:xfrm>
        </p:spPr>
        <p:txBody>
          <a:bodyPr>
            <a:normAutofit fontScale="92500" lnSpcReduction="10000"/>
          </a:bodyPr>
          <a:lstStyle/>
          <a:p>
            <a:r>
              <a:rPr lang="es-AR" u="sng" dirty="0" smtClean="0">
                <a:solidFill>
                  <a:schemeClr val="tx2"/>
                </a:solidFill>
              </a:rPr>
              <a:t>Dcho. </a:t>
            </a:r>
            <a:r>
              <a:rPr lang="es-AR" u="sng" dirty="0">
                <a:solidFill>
                  <a:schemeClr val="tx2"/>
                </a:solidFill>
              </a:rPr>
              <a:t>a</a:t>
            </a:r>
            <a:r>
              <a:rPr lang="es-AR" u="sng" dirty="0" smtClean="0">
                <a:solidFill>
                  <a:schemeClr val="tx2"/>
                </a:solidFill>
              </a:rPr>
              <a:t>l Honor</a:t>
            </a:r>
          </a:p>
          <a:p>
            <a:pPr>
              <a:buFontTx/>
              <a:buChar char="-"/>
            </a:pPr>
            <a:r>
              <a:rPr lang="es-AR" dirty="0">
                <a:solidFill>
                  <a:schemeClr val="tx2"/>
                </a:solidFill>
              </a:rPr>
              <a:t>CN: </a:t>
            </a:r>
            <a:r>
              <a:rPr lang="es-AR" dirty="0" smtClean="0">
                <a:solidFill>
                  <a:schemeClr val="tx2"/>
                </a:solidFill>
              </a:rPr>
              <a:t>Art. 33</a:t>
            </a:r>
            <a:endParaRPr lang="es-AR" dirty="0">
              <a:solidFill>
                <a:schemeClr val="tx2"/>
              </a:solidFill>
            </a:endParaRPr>
          </a:p>
          <a:p>
            <a:pPr>
              <a:buFontTx/>
              <a:buChar char="-"/>
            </a:pPr>
            <a:r>
              <a:rPr lang="es-AR" dirty="0" err="1" smtClean="0">
                <a:solidFill>
                  <a:schemeClr val="tx2"/>
                </a:solidFill>
              </a:rPr>
              <a:t>Conv</a:t>
            </a:r>
            <a:r>
              <a:rPr lang="es-AR" dirty="0">
                <a:solidFill>
                  <a:schemeClr val="tx2"/>
                </a:solidFill>
              </a:rPr>
              <a:t>. Americana s/DDHH: Art. </a:t>
            </a:r>
            <a:r>
              <a:rPr lang="es-AR" dirty="0" smtClean="0">
                <a:solidFill>
                  <a:schemeClr val="tx2"/>
                </a:solidFill>
              </a:rPr>
              <a:t>11</a:t>
            </a:r>
          </a:p>
          <a:p>
            <a:pPr>
              <a:buFontTx/>
              <a:buChar char="-"/>
            </a:pPr>
            <a:r>
              <a:rPr lang="es-AR" dirty="0">
                <a:solidFill>
                  <a:schemeClr val="tx2"/>
                </a:solidFill>
              </a:rPr>
              <a:t>Pacto </a:t>
            </a:r>
            <a:r>
              <a:rPr lang="es-AR" dirty="0" err="1">
                <a:solidFill>
                  <a:schemeClr val="tx2"/>
                </a:solidFill>
              </a:rPr>
              <a:t>Int</a:t>
            </a:r>
            <a:r>
              <a:rPr lang="es-AR" dirty="0">
                <a:solidFill>
                  <a:schemeClr val="tx2"/>
                </a:solidFill>
              </a:rPr>
              <a:t>. </a:t>
            </a:r>
            <a:r>
              <a:rPr lang="es-AR" dirty="0" err="1">
                <a:solidFill>
                  <a:schemeClr val="tx2"/>
                </a:solidFill>
              </a:rPr>
              <a:t>Dchos</a:t>
            </a:r>
            <a:r>
              <a:rPr lang="es-AR" dirty="0">
                <a:solidFill>
                  <a:schemeClr val="tx2"/>
                </a:solidFill>
              </a:rPr>
              <a:t>. Civiles y Pol.: Art. </a:t>
            </a:r>
            <a:r>
              <a:rPr lang="es-AR">
                <a:solidFill>
                  <a:schemeClr val="tx2"/>
                </a:solidFill>
              </a:rPr>
              <a:t>17</a:t>
            </a:r>
          </a:p>
          <a:p>
            <a:pPr>
              <a:buFontTx/>
              <a:buChar char="-"/>
            </a:pPr>
            <a:r>
              <a:rPr lang="es-AR" smtClean="0">
                <a:solidFill>
                  <a:schemeClr val="tx2"/>
                </a:solidFill>
              </a:rPr>
              <a:t>Código </a:t>
            </a:r>
            <a:r>
              <a:rPr lang="es-AR" dirty="0" err="1">
                <a:solidFill>
                  <a:schemeClr val="tx2"/>
                </a:solidFill>
              </a:rPr>
              <a:t>Civ</a:t>
            </a:r>
            <a:r>
              <a:rPr lang="es-AR" dirty="0">
                <a:solidFill>
                  <a:schemeClr val="tx2"/>
                </a:solidFill>
              </a:rPr>
              <a:t>. y Comercial de la Nación: Arts. 52; 53; 55; </a:t>
            </a:r>
            <a:r>
              <a:rPr lang="es-AR" dirty="0" smtClean="0">
                <a:solidFill>
                  <a:schemeClr val="tx2"/>
                </a:solidFill>
              </a:rPr>
              <a:t>1738;1770; 1771</a:t>
            </a:r>
          </a:p>
          <a:p>
            <a:pPr>
              <a:buFontTx/>
              <a:buChar char="-"/>
            </a:pPr>
            <a:r>
              <a:rPr lang="es-AR" dirty="0" smtClean="0">
                <a:solidFill>
                  <a:schemeClr val="tx2"/>
                </a:solidFill>
              </a:rPr>
              <a:t>Código Penal: Arts. 109;110;111;113;117</a:t>
            </a:r>
          </a:p>
          <a:p>
            <a:pPr marL="64008" indent="0">
              <a:buNone/>
            </a:pPr>
            <a:endParaRPr lang="es-AR" dirty="0">
              <a:solidFill>
                <a:schemeClr val="tx2"/>
              </a:solidFill>
            </a:endParaRPr>
          </a:p>
          <a:p>
            <a:pPr marL="64008" indent="0">
              <a:buNone/>
            </a:pPr>
            <a:endParaRPr lang="es-AR" u="sng" dirty="0">
              <a:solidFill>
                <a:schemeClr val="tx2"/>
              </a:solidFill>
            </a:endParaRPr>
          </a:p>
        </p:txBody>
      </p:sp>
    </p:spTree>
    <p:extLst>
      <p:ext uri="{BB962C8B-B14F-4D97-AF65-F5344CB8AC3E}">
        <p14:creationId xmlns:p14="http://schemas.microsoft.com/office/powerpoint/2010/main" val="3946647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404665"/>
            <a:ext cx="8062912" cy="864095"/>
          </a:xfrm>
        </p:spPr>
        <p:txBody>
          <a:bodyPr>
            <a:normAutofit/>
          </a:bodyPr>
          <a:lstStyle/>
          <a:p>
            <a:pPr algn="just"/>
            <a:r>
              <a:rPr lang="es-ES_tradnl" dirty="0" smtClean="0"/>
              <a:t>DERECHO AL HONOR</a:t>
            </a:r>
            <a:endParaRPr lang="es-ES_tradnl" dirty="0"/>
          </a:p>
        </p:txBody>
      </p:sp>
      <p:sp>
        <p:nvSpPr>
          <p:cNvPr id="5" name="4 Subtítulo"/>
          <p:cNvSpPr>
            <a:spLocks noGrp="1"/>
          </p:cNvSpPr>
          <p:nvPr>
            <p:ph type="subTitle" idx="1"/>
          </p:nvPr>
        </p:nvSpPr>
        <p:spPr>
          <a:xfrm>
            <a:off x="540544" y="1268760"/>
            <a:ext cx="8062912" cy="4464496"/>
          </a:xfrm>
        </p:spPr>
        <p:txBody>
          <a:bodyPr>
            <a:noAutofit/>
          </a:bodyPr>
          <a:lstStyle/>
          <a:p>
            <a:pPr algn="just">
              <a:lnSpc>
                <a:spcPct val="150000"/>
              </a:lnSpc>
            </a:pPr>
            <a:r>
              <a:rPr lang="es-ES_tradnl" sz="2400" b="1" u="sng" dirty="0" smtClean="0">
                <a:solidFill>
                  <a:schemeClr val="bg1"/>
                </a:solidFill>
              </a:rPr>
              <a:t>Art. 11 de la </a:t>
            </a:r>
            <a:r>
              <a:rPr lang="es-ES_tradnl" sz="2400" b="1" u="sng" dirty="0" err="1" smtClean="0">
                <a:solidFill>
                  <a:schemeClr val="bg1"/>
                </a:solidFill>
              </a:rPr>
              <a:t>Conv</a:t>
            </a:r>
            <a:r>
              <a:rPr lang="es-ES_tradnl" sz="2400" b="1" u="sng" dirty="0" smtClean="0">
                <a:solidFill>
                  <a:schemeClr val="bg1"/>
                </a:solidFill>
              </a:rPr>
              <a:t>. Americana sobre de DDHH</a:t>
            </a:r>
            <a:r>
              <a:rPr lang="es-ES_tradnl" sz="2400" b="1" dirty="0" smtClean="0">
                <a:solidFill>
                  <a:schemeClr val="bg1"/>
                </a:solidFill>
              </a:rPr>
              <a:t>: </a:t>
            </a:r>
          </a:p>
          <a:p>
            <a:pPr algn="just">
              <a:lnSpc>
                <a:spcPct val="150000"/>
              </a:lnSpc>
            </a:pPr>
            <a:r>
              <a:rPr lang="es-ES_tradnl" sz="2400" b="1" dirty="0" smtClean="0">
                <a:solidFill>
                  <a:schemeClr val="bg1"/>
                </a:solidFill>
              </a:rPr>
              <a:t>1. Toda persona tiene derecho al respeto de su honra y al reconocimiento de su dignidad. </a:t>
            </a:r>
          </a:p>
          <a:p>
            <a:pPr algn="just">
              <a:lnSpc>
                <a:spcPct val="150000"/>
              </a:lnSpc>
            </a:pPr>
            <a:r>
              <a:rPr lang="es-ES_tradnl" sz="2400" b="1" dirty="0" smtClean="0">
                <a:solidFill>
                  <a:schemeClr val="bg1"/>
                </a:solidFill>
              </a:rPr>
              <a:t>2. Nadie puede ser objeto de injerencias arbitrarias o abusivas en su vida privada, en la de su familia, en su domicilio o en su correspondencia, ni de ataques ilegales a su honra o reputación. </a:t>
            </a:r>
          </a:p>
          <a:p>
            <a:pPr algn="just">
              <a:lnSpc>
                <a:spcPct val="150000"/>
              </a:lnSpc>
            </a:pPr>
            <a:r>
              <a:rPr lang="es-ES_tradnl" sz="2400" b="1" dirty="0" smtClean="0">
                <a:solidFill>
                  <a:schemeClr val="bg1"/>
                </a:solidFill>
              </a:rPr>
              <a:t>3. Toda persona tiene derecho a la protección de la ley contra esas injerencias o esos ataques.</a:t>
            </a:r>
          </a:p>
          <a:p>
            <a:pPr algn="just"/>
            <a:endParaRPr lang="es-ES_tradnl" sz="24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073274"/>
          </a:xfrm>
        </p:spPr>
        <p:txBody>
          <a:bodyPr/>
          <a:lstStyle/>
          <a:p>
            <a:r>
              <a:rPr lang="es-ES_tradnl" dirty="0" smtClean="0"/>
              <a:t>CALUMNIA</a:t>
            </a:r>
            <a:endParaRPr lang="es-ES_tradnl" dirty="0"/>
          </a:p>
        </p:txBody>
      </p:sp>
      <p:sp>
        <p:nvSpPr>
          <p:cNvPr id="3" name="2 Marcador de contenido"/>
          <p:cNvSpPr>
            <a:spLocks noGrp="1"/>
          </p:cNvSpPr>
          <p:nvPr>
            <p:ph idx="1"/>
          </p:nvPr>
        </p:nvSpPr>
        <p:spPr>
          <a:xfrm>
            <a:off x="457200" y="1196752"/>
            <a:ext cx="8229600" cy="5258056"/>
          </a:xfrm>
        </p:spPr>
        <p:txBody>
          <a:bodyPr>
            <a:noAutofit/>
          </a:bodyPr>
          <a:lstStyle/>
          <a:p>
            <a:pPr algn="just">
              <a:buNone/>
            </a:pPr>
            <a:r>
              <a:rPr lang="es-ES_tradnl" sz="2400" b="1" u="sng" dirty="0" smtClean="0">
                <a:solidFill>
                  <a:schemeClr val="bg1"/>
                </a:solidFill>
              </a:rPr>
              <a:t>Art. 109 del Código Penal </a:t>
            </a:r>
            <a:r>
              <a:rPr lang="es-ES_tradnl" sz="2400" b="1" u="sng" dirty="0" err="1" smtClean="0">
                <a:solidFill>
                  <a:schemeClr val="bg1"/>
                </a:solidFill>
              </a:rPr>
              <a:t>Arg</a:t>
            </a:r>
            <a:r>
              <a:rPr lang="es-ES_tradnl" sz="2400" b="1" u="sng" dirty="0" smtClean="0">
                <a:solidFill>
                  <a:schemeClr val="bg1"/>
                </a:solidFill>
              </a:rPr>
              <a:t>.</a:t>
            </a:r>
          </a:p>
          <a:p>
            <a:pPr algn="just">
              <a:buNone/>
            </a:pPr>
            <a:r>
              <a:rPr lang="es-ES_tradnl" sz="2400" b="1" dirty="0" smtClean="0">
                <a:solidFill>
                  <a:schemeClr val="bg1"/>
                </a:solidFill>
              </a:rPr>
              <a:t>La calumnia o falsa imputación a una persona física</a:t>
            </a:r>
          </a:p>
          <a:p>
            <a:pPr algn="just">
              <a:buNone/>
            </a:pPr>
            <a:r>
              <a:rPr lang="es-ES_tradnl" sz="2400" b="1" dirty="0" smtClean="0">
                <a:solidFill>
                  <a:schemeClr val="bg1"/>
                </a:solidFill>
              </a:rPr>
              <a:t>determinada de la comisión de un delito concreto y</a:t>
            </a:r>
          </a:p>
          <a:p>
            <a:pPr algn="just">
              <a:buNone/>
            </a:pPr>
            <a:r>
              <a:rPr lang="es-ES_tradnl" sz="2400" b="1" dirty="0" smtClean="0">
                <a:solidFill>
                  <a:schemeClr val="bg1"/>
                </a:solidFill>
              </a:rPr>
              <a:t>circunstanciado que dé lugar a la acción pública,</a:t>
            </a:r>
          </a:p>
          <a:p>
            <a:pPr algn="just">
              <a:buNone/>
            </a:pPr>
            <a:r>
              <a:rPr lang="es-ES_tradnl" sz="2400" b="1" dirty="0" smtClean="0">
                <a:solidFill>
                  <a:schemeClr val="bg1"/>
                </a:solidFill>
              </a:rPr>
              <a:t>será reprimida con multa de pesos tres mil ($ 3.000.-)</a:t>
            </a:r>
          </a:p>
          <a:p>
            <a:pPr algn="just">
              <a:buNone/>
            </a:pPr>
            <a:r>
              <a:rPr lang="es-ES_tradnl" sz="2400" b="1" dirty="0" smtClean="0">
                <a:solidFill>
                  <a:schemeClr val="bg1"/>
                </a:solidFill>
              </a:rPr>
              <a:t>a pesos treinta mil ($30.000.-). </a:t>
            </a:r>
          </a:p>
          <a:p>
            <a:pPr algn="just">
              <a:buNone/>
            </a:pPr>
            <a:r>
              <a:rPr lang="es-ES_tradnl" sz="2400" b="1" dirty="0" smtClean="0">
                <a:solidFill>
                  <a:schemeClr val="bg1"/>
                </a:solidFill>
              </a:rPr>
              <a:t>En ningún caso configurarán delito de calumnia las expresiones referidas a asuntos de interés público o las que no sean asertivas.</a:t>
            </a:r>
          </a:p>
          <a:p>
            <a:pPr algn="just">
              <a:buNone/>
            </a:pPr>
            <a:r>
              <a:rPr lang="es-ES_tradnl" sz="2400" b="1" i="1" dirty="0" smtClean="0">
                <a:solidFill>
                  <a:schemeClr val="bg1"/>
                </a:solidFill>
              </a:rPr>
              <a:t>(Artículo sustituido por art. 1° de la Ley N° 26.551 B.O. 27/11/2009)</a:t>
            </a:r>
            <a:endParaRPr lang="es-ES_tradnl" sz="2400" b="1" dirty="0" smtClean="0">
              <a:solidFill>
                <a:schemeClr val="bg1"/>
              </a:solidFill>
            </a:endParaRPr>
          </a:p>
          <a:p>
            <a:pPr algn="just">
              <a:buNone/>
            </a:pPr>
            <a:endParaRPr lang="es-ES_tradnl" sz="2400"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ES_tradnl" dirty="0" smtClean="0">
                <a:effectLst/>
              </a:rPr>
              <a:t>INJURIAS</a:t>
            </a:r>
            <a:endParaRPr lang="es-ES_tradnl" dirty="0">
              <a:effectLst/>
            </a:endParaRPr>
          </a:p>
        </p:txBody>
      </p:sp>
      <p:sp>
        <p:nvSpPr>
          <p:cNvPr id="3" name="2 Marcador de contenido"/>
          <p:cNvSpPr>
            <a:spLocks noGrp="1"/>
          </p:cNvSpPr>
          <p:nvPr>
            <p:ph idx="1"/>
          </p:nvPr>
        </p:nvSpPr>
        <p:spPr>
          <a:xfrm>
            <a:off x="457200" y="1628800"/>
            <a:ext cx="8229600" cy="4826008"/>
          </a:xfrm>
        </p:spPr>
        <p:txBody>
          <a:bodyPr>
            <a:normAutofit fontScale="77500" lnSpcReduction="20000"/>
          </a:bodyPr>
          <a:lstStyle/>
          <a:p>
            <a:pPr algn="just">
              <a:buNone/>
            </a:pPr>
            <a:r>
              <a:rPr lang="es-ES_tradnl" b="1" u="sng" dirty="0" smtClean="0">
                <a:solidFill>
                  <a:schemeClr val="bg1"/>
                </a:solidFill>
              </a:rPr>
              <a:t>Art. 110</a:t>
            </a:r>
            <a:r>
              <a:rPr lang="es-ES_tradnl" b="1" u="sng" dirty="0">
                <a:solidFill>
                  <a:schemeClr val="bg1"/>
                </a:solidFill>
              </a:rPr>
              <a:t> </a:t>
            </a:r>
            <a:r>
              <a:rPr lang="es-ES_tradnl" b="1" u="sng" dirty="0" smtClean="0">
                <a:solidFill>
                  <a:schemeClr val="bg1"/>
                </a:solidFill>
              </a:rPr>
              <a:t>del Código Penal Argentino</a:t>
            </a:r>
          </a:p>
          <a:p>
            <a:pPr algn="just">
              <a:buNone/>
            </a:pPr>
            <a:r>
              <a:rPr lang="es-ES_tradnl" b="1" dirty="0" smtClean="0">
                <a:solidFill>
                  <a:schemeClr val="bg1"/>
                </a:solidFill>
              </a:rPr>
              <a:t>El que intencionalmente deshonrare o desacreditare a una persona física determinada será reprimido con multa de pesos mil quinientos ($ 1.500.-) a pesos veinte mil ($ 20.000.-). </a:t>
            </a:r>
          </a:p>
          <a:p>
            <a:pPr algn="just">
              <a:buNone/>
            </a:pPr>
            <a:r>
              <a:rPr lang="es-ES_tradnl" b="1" dirty="0" smtClean="0">
                <a:solidFill>
                  <a:schemeClr val="bg1"/>
                </a:solidFill>
              </a:rPr>
              <a:t>En ningún caso configurarán delito de injurias las expresiones referidas a asuntos de interés público o las que no sean asertivas. Tampoco configurarán delito de injurias los calificativos lesivos del honor cuando guardasen relación con un asunto de interés público.</a:t>
            </a:r>
          </a:p>
          <a:p>
            <a:pPr algn="just">
              <a:buNone/>
            </a:pPr>
            <a:endParaRPr lang="es-ES_tradnl" b="1" dirty="0" smtClean="0">
              <a:solidFill>
                <a:schemeClr val="bg1"/>
              </a:solidFill>
            </a:endParaRPr>
          </a:p>
          <a:p>
            <a:pPr algn="just">
              <a:buNone/>
            </a:pPr>
            <a:r>
              <a:rPr lang="es-ES_tradnl" b="1" i="1" dirty="0" smtClean="0">
                <a:solidFill>
                  <a:schemeClr val="bg1"/>
                </a:solidFill>
              </a:rPr>
              <a:t>(Artículo sustituido por art. 2° de la Ley N° 26.551 B.O. 27/11/2009)</a:t>
            </a:r>
            <a:endParaRPr lang="es-ES_tradnl" b="1" dirty="0" smtClean="0">
              <a:solidFill>
                <a:schemeClr val="bg1"/>
              </a:solidFill>
            </a:endParaRPr>
          </a:p>
          <a:p>
            <a:endParaRPr lang="es-ES_trad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DCHO. VERITATIS</a:t>
            </a:r>
            <a:endParaRPr lang="es-ES_tradnl" dirty="0"/>
          </a:p>
        </p:txBody>
      </p:sp>
      <p:sp>
        <p:nvSpPr>
          <p:cNvPr id="3" name="2 Marcador de contenido"/>
          <p:cNvSpPr>
            <a:spLocks noGrp="1"/>
          </p:cNvSpPr>
          <p:nvPr>
            <p:ph idx="1"/>
          </p:nvPr>
        </p:nvSpPr>
        <p:spPr/>
        <p:txBody>
          <a:bodyPr>
            <a:normAutofit fontScale="92500"/>
          </a:bodyPr>
          <a:lstStyle/>
          <a:p>
            <a:r>
              <a:rPr lang="es-ES_tradnl" sz="2400" b="1" u="sng" dirty="0" smtClean="0">
                <a:solidFill>
                  <a:schemeClr val="bg1"/>
                </a:solidFill>
              </a:rPr>
              <a:t>Art. 111 C.P.</a:t>
            </a:r>
            <a:r>
              <a:rPr lang="es-ES_tradnl" sz="2400" b="1" dirty="0" smtClean="0">
                <a:solidFill>
                  <a:schemeClr val="bg1"/>
                </a:solidFill>
              </a:rPr>
              <a:t>. - El acusado de injuria, en los casos en los que las expresiones de ningún modo estén vinculadas con asuntos de interés público, no podrá probar la verdad de la imputación salvo en los casos siguientes:</a:t>
            </a:r>
          </a:p>
          <a:p>
            <a:r>
              <a:rPr lang="es-ES_tradnl" sz="2400" b="1" dirty="0" smtClean="0">
                <a:solidFill>
                  <a:schemeClr val="bg1"/>
                </a:solidFill>
              </a:rPr>
              <a:t>1) Si el hecho atribuido a la persona ofendida, hubiere dado lugar a un proceso penal.</a:t>
            </a:r>
          </a:p>
          <a:p>
            <a:r>
              <a:rPr lang="es-ES_tradnl" sz="2400" b="1" dirty="0" smtClean="0">
                <a:solidFill>
                  <a:schemeClr val="bg1"/>
                </a:solidFill>
              </a:rPr>
              <a:t>2) Si el querellante pidiera la prueba de la imputación dirigida contra él.</a:t>
            </a:r>
          </a:p>
          <a:p>
            <a:r>
              <a:rPr lang="es-ES_tradnl" sz="2400" b="1" dirty="0" smtClean="0">
                <a:solidFill>
                  <a:schemeClr val="bg1"/>
                </a:solidFill>
              </a:rPr>
              <a:t>En estos casos, si se probare la verdad de las imputaciones, el acusado quedará exento de pena.</a:t>
            </a:r>
          </a:p>
          <a:p>
            <a:r>
              <a:rPr lang="es-ES_tradnl" sz="2400" b="1" i="1" dirty="0" smtClean="0">
                <a:solidFill>
                  <a:schemeClr val="bg1"/>
                </a:solidFill>
              </a:rPr>
              <a:t>(Artículo sustituido por art. 3° de la Ley N° 26.551 B.O. 27/11/2009)</a:t>
            </a:r>
            <a:endParaRPr lang="es-ES_tradnl" sz="2400" b="1" dirty="0" smtClean="0">
              <a:solidFill>
                <a:schemeClr val="bg1"/>
              </a:solidFill>
            </a:endParaRPr>
          </a:p>
          <a:p>
            <a:pPr>
              <a:buNone/>
            </a:pPr>
            <a:endParaRPr lang="es-ES_tradnl"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3600" dirty="0" smtClean="0"/>
              <a:t>INJURIAS Y CALUMNIAS COMETIDAS POR MEDIO DE LA PRENSA</a:t>
            </a:r>
            <a:endParaRPr lang="es-ES_tradnl" sz="3600" dirty="0"/>
          </a:p>
        </p:txBody>
      </p:sp>
      <p:sp>
        <p:nvSpPr>
          <p:cNvPr id="3" name="2 Marcador de contenido"/>
          <p:cNvSpPr>
            <a:spLocks noGrp="1"/>
          </p:cNvSpPr>
          <p:nvPr>
            <p:ph idx="1"/>
          </p:nvPr>
        </p:nvSpPr>
        <p:spPr/>
        <p:txBody>
          <a:bodyPr>
            <a:normAutofit lnSpcReduction="10000"/>
          </a:bodyPr>
          <a:lstStyle/>
          <a:p>
            <a:r>
              <a:rPr lang="es-ES_tradnl" sz="2600" b="1" u="sng" dirty="0" smtClean="0">
                <a:solidFill>
                  <a:schemeClr val="bg1"/>
                </a:solidFill>
              </a:rPr>
              <a:t>Art. 113 C.P.</a:t>
            </a:r>
            <a:r>
              <a:rPr lang="es-ES_tradnl" sz="2600" b="1" dirty="0" smtClean="0">
                <a:solidFill>
                  <a:schemeClr val="bg1"/>
                </a:solidFill>
              </a:rPr>
              <a:t>. - El que publicare o reprodujere, por cualquier medio, injurias o calumnias inferidas por otro, será reprimido como autor de las injurias o calumnias de que se trate, siempre que su contenido no fuera atribuido en forma sustancialmente fiel a la fuente pertinente. En ningún caso configurarán delito de calumnia las expresiones referidas a asuntos de interés público o las que no sean asertivas.</a:t>
            </a:r>
          </a:p>
          <a:p>
            <a:r>
              <a:rPr lang="es-ES_tradnl" sz="2600" b="1" i="1" dirty="0" smtClean="0">
                <a:solidFill>
                  <a:schemeClr val="bg1"/>
                </a:solidFill>
              </a:rPr>
              <a:t>(Artículo sustituido por art. 5° de la Ley N° 26.551 B.O. 27/11/2009)</a:t>
            </a:r>
            <a:endParaRPr lang="es-ES_tradnl" sz="2600" b="1" dirty="0" smtClean="0">
              <a:solidFill>
                <a:schemeClr val="bg1"/>
              </a:solidFill>
            </a:endParaRPr>
          </a:p>
          <a:p>
            <a:pPr>
              <a:buNone/>
            </a:pPr>
            <a:endParaRPr lang="es-ES_trad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EXENCIÓN DE PENA POR RETRACTACIÓN PUBLICA </a:t>
            </a:r>
            <a:endParaRPr lang="es-ES_tradnl" dirty="0"/>
          </a:p>
        </p:txBody>
      </p:sp>
      <p:sp>
        <p:nvSpPr>
          <p:cNvPr id="3" name="2 Marcador de contenido"/>
          <p:cNvSpPr>
            <a:spLocks noGrp="1"/>
          </p:cNvSpPr>
          <p:nvPr>
            <p:ph idx="1"/>
          </p:nvPr>
        </p:nvSpPr>
        <p:spPr/>
        <p:txBody>
          <a:bodyPr>
            <a:normAutofit lnSpcReduction="10000"/>
          </a:bodyPr>
          <a:lstStyle/>
          <a:p>
            <a:pPr algn="just">
              <a:lnSpc>
                <a:spcPct val="150000"/>
              </a:lnSpc>
              <a:buNone/>
            </a:pPr>
            <a:r>
              <a:rPr lang="es-ES_tradnl" b="1" u="sng" dirty="0" smtClean="0">
                <a:solidFill>
                  <a:schemeClr val="bg1"/>
                </a:solidFill>
              </a:rPr>
              <a:t>Art. 117 C.P.</a:t>
            </a:r>
            <a:r>
              <a:rPr lang="es-ES_tradnl" b="1" dirty="0" smtClean="0">
                <a:solidFill>
                  <a:schemeClr val="bg1"/>
                </a:solidFill>
              </a:rPr>
              <a:t> - El acusado de injuria o calumnia quedará exento de pena si se retractare públicamente, antes de contestar la querella o en el acto de hacerlo. La retractación no importará para el acusado la aceptación de su culpabilidad.</a:t>
            </a:r>
            <a:endParaRPr lang="es-ES_tradnl" b="1"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3600" dirty="0" smtClean="0"/>
              <a:t>DERECHO FONDAL: CODIGO CIVIL ARGENTINO</a:t>
            </a:r>
            <a:endParaRPr lang="es-ES_tradnl" sz="3600" dirty="0"/>
          </a:p>
        </p:txBody>
      </p:sp>
      <p:sp>
        <p:nvSpPr>
          <p:cNvPr id="3" name="2 Marcador de contenido"/>
          <p:cNvSpPr>
            <a:spLocks noGrp="1"/>
          </p:cNvSpPr>
          <p:nvPr>
            <p:ph idx="1"/>
          </p:nvPr>
        </p:nvSpPr>
        <p:spPr>
          <a:xfrm>
            <a:off x="457200" y="1628800"/>
            <a:ext cx="8229600" cy="4826008"/>
          </a:xfrm>
        </p:spPr>
        <p:txBody>
          <a:bodyPr>
            <a:noAutofit/>
          </a:bodyPr>
          <a:lstStyle/>
          <a:p>
            <a:pPr>
              <a:lnSpc>
                <a:spcPct val="170000"/>
              </a:lnSpc>
              <a:buNone/>
            </a:pPr>
            <a:endParaRPr lang="es-ES_tradnl" sz="1800" b="1" dirty="0" smtClean="0"/>
          </a:p>
          <a:p>
            <a:pPr algn="just">
              <a:lnSpc>
                <a:spcPct val="170000"/>
              </a:lnSpc>
              <a:buNone/>
            </a:pPr>
            <a:r>
              <a:rPr lang="es-ES_tradnl" sz="1800" b="1" dirty="0" smtClean="0"/>
              <a:t>	</a:t>
            </a:r>
            <a:r>
              <a:rPr lang="es-ES_tradnl" sz="2000" b="1" dirty="0" smtClean="0"/>
              <a:t>ARTICULO 52</a:t>
            </a:r>
            <a:r>
              <a:rPr lang="es-ES_tradnl" sz="2000" dirty="0" smtClean="0"/>
              <a:t>.-Afectaciones a la dignidad. La persona humana lesionada en su intimidad personal o familiar, honra o reputación, imagen o identidad, o que de cualquier modo resulte menoscabada en su dignidad personal, puede reclamar la prevención y reparación de los daños sufridos, conforme a lo dispuesto en el Libro Tercero, Título V, Capítulo 1.</a:t>
            </a:r>
          </a:p>
          <a:p>
            <a:pPr>
              <a:lnSpc>
                <a:spcPct val="170000"/>
              </a:lnSpc>
              <a:buNone/>
            </a:pPr>
            <a:endParaRPr lang="es-ES_tradnl" sz="1800" b="1"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116</TotalTime>
  <Words>987</Words>
  <Application>Microsoft Office PowerPoint</Application>
  <PresentationFormat>Presentación en pantalla (4:3)</PresentationFormat>
  <Paragraphs>60</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Century Gothic</vt:lpstr>
      <vt:lpstr>Verdana</vt:lpstr>
      <vt:lpstr>Wingdings 2</vt:lpstr>
      <vt:lpstr>Brío</vt:lpstr>
      <vt:lpstr>UNIDAD VI: LIMITES DEL DERECHO A LA INFORMACION</vt:lpstr>
      <vt:lpstr>Protección legal de los Dchos. que colisionan con el dcho. a la información.</vt:lpstr>
      <vt:lpstr>DERECHO AL HONOR</vt:lpstr>
      <vt:lpstr>CALUMNIA</vt:lpstr>
      <vt:lpstr>INJURIAS</vt:lpstr>
      <vt:lpstr>DCHO. VERITATIS</vt:lpstr>
      <vt:lpstr>INJURIAS Y CALUMNIAS COMETIDAS POR MEDIO DE LA PRENSA</vt:lpstr>
      <vt:lpstr>EXENCIÓN DE PENA POR RETRACTACIÓN PUBLICA </vt:lpstr>
      <vt:lpstr>DERECHO FONDAL: CODIGO CIVIL ARGENTINO</vt:lpstr>
      <vt:lpstr>DERECHO FONDAL: CODIGO CIVIL ARGENTINO</vt:lpstr>
      <vt:lpstr>DERECHO FONDAL: CODIGO CIVIL ARGENTINO</vt:lpstr>
      <vt:lpstr>DERECHO FONDAL: CODIGO CIVIL ARGENTINO</vt:lpstr>
      <vt:lpstr>DERECHO FONDAL: CODIGO CIVIL ARGENTINO</vt:lpstr>
      <vt:lpstr>DERECHO FONDAL: CODIGO CIVIL ARGENTINO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VI: LIMITES EL DERECHO A  INFORMARSE</dc:title>
  <dc:creator>Mara</dc:creator>
  <cp:lastModifiedBy>Mara Sesmero</cp:lastModifiedBy>
  <cp:revision>19</cp:revision>
  <dcterms:created xsi:type="dcterms:W3CDTF">2014-05-04T21:58:48Z</dcterms:created>
  <dcterms:modified xsi:type="dcterms:W3CDTF">2020-04-23T12:29:10Z</dcterms:modified>
</cp:coreProperties>
</file>